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74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5/19/14</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5/19/14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5/19/14</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5/19/14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5/19/14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5/19/14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5/19/14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5/19/14</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5/19/14</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Congressional Duties, Styles, Pay</a:t>
            </a:r>
            <a:endParaRPr lang="en-US" dirty="0"/>
          </a:p>
        </p:txBody>
      </p:sp>
      <p:sp>
        <p:nvSpPr>
          <p:cNvPr id="3" name="Subtitle 2"/>
          <p:cNvSpPr>
            <a:spLocks noGrp="1"/>
          </p:cNvSpPr>
          <p:nvPr>
            <p:ph type="subTitle" idx="1"/>
          </p:nvPr>
        </p:nvSpPr>
        <p:spPr/>
        <p:txBody>
          <a:bodyPr/>
          <a:lstStyle/>
          <a:p>
            <a:r>
              <a:rPr lang="en-US" dirty="0" smtClean="0"/>
              <a:t>Senate &amp; House of Representatives</a:t>
            </a:r>
            <a:endParaRPr lang="en-US" dirty="0"/>
          </a:p>
        </p:txBody>
      </p:sp>
    </p:spTree>
    <p:extLst>
      <p:ext uri="{BB962C8B-B14F-4D97-AF65-F5344CB8AC3E}">
        <p14:creationId xmlns:p14="http://schemas.microsoft.com/office/powerpoint/2010/main" val="31760236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Duties</a:t>
            </a:r>
            <a:endParaRPr lang="en-US" dirty="0"/>
          </a:p>
        </p:txBody>
      </p:sp>
      <p:sp>
        <p:nvSpPr>
          <p:cNvPr id="3" name="Content Placeholder 2"/>
          <p:cNvSpPr>
            <a:spLocks noGrp="1"/>
          </p:cNvSpPr>
          <p:nvPr>
            <p:ph idx="1"/>
          </p:nvPr>
        </p:nvSpPr>
        <p:spPr/>
        <p:txBody>
          <a:bodyPr/>
          <a:lstStyle/>
          <a:p>
            <a:r>
              <a:rPr lang="en-US" dirty="0" smtClean="0"/>
              <a:t>Legislator</a:t>
            </a:r>
          </a:p>
          <a:p>
            <a:r>
              <a:rPr lang="en-US" dirty="0" smtClean="0"/>
              <a:t>Committee Member</a:t>
            </a:r>
          </a:p>
          <a:p>
            <a:r>
              <a:rPr lang="en-US" dirty="0" smtClean="0"/>
              <a:t>Representative of constituents (the people)</a:t>
            </a:r>
          </a:p>
          <a:p>
            <a:r>
              <a:rPr lang="en-US" dirty="0" smtClean="0"/>
              <a:t>Servants of constituents</a:t>
            </a:r>
          </a:p>
          <a:p>
            <a:r>
              <a:rPr lang="en-US" dirty="0" smtClean="0"/>
              <a:t>Politicians </a:t>
            </a:r>
            <a:endParaRPr lang="en-US" dirty="0"/>
          </a:p>
        </p:txBody>
      </p:sp>
    </p:spTree>
    <p:extLst>
      <p:ext uri="{BB962C8B-B14F-4D97-AF65-F5344CB8AC3E}">
        <p14:creationId xmlns:p14="http://schemas.microsoft.com/office/powerpoint/2010/main" val="1016039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Legislator</a:t>
            </a:r>
            <a:endParaRPr lang="en-US" dirty="0"/>
          </a:p>
        </p:txBody>
      </p:sp>
      <p:sp>
        <p:nvSpPr>
          <p:cNvPr id="3" name="Content Placeholder 2"/>
          <p:cNvSpPr>
            <a:spLocks noGrp="1"/>
          </p:cNvSpPr>
          <p:nvPr>
            <p:ph idx="1"/>
          </p:nvPr>
        </p:nvSpPr>
        <p:spPr/>
        <p:txBody>
          <a:bodyPr/>
          <a:lstStyle/>
          <a:p>
            <a:r>
              <a:rPr lang="en-US" dirty="0" smtClean="0"/>
              <a:t>Create Bills</a:t>
            </a:r>
          </a:p>
          <a:p>
            <a:r>
              <a:rPr lang="en-US" dirty="0" smtClean="0"/>
              <a:t>Vote on Bills</a:t>
            </a:r>
            <a:endParaRPr lang="en-US" dirty="0"/>
          </a:p>
        </p:txBody>
      </p:sp>
      <p:pic>
        <p:nvPicPr>
          <p:cNvPr id="6" name="Picture 5"/>
          <p:cNvPicPr>
            <a:picLocks noChangeAspect="1"/>
          </p:cNvPicPr>
          <p:nvPr/>
        </p:nvPicPr>
        <p:blipFill>
          <a:blip r:embed="rId2"/>
          <a:stretch>
            <a:fillRect/>
          </a:stretch>
        </p:blipFill>
        <p:spPr>
          <a:xfrm>
            <a:off x="3307330" y="2248626"/>
            <a:ext cx="5688592" cy="3910907"/>
          </a:xfrm>
          <a:prstGeom prst="rect">
            <a:avLst/>
          </a:prstGeom>
        </p:spPr>
      </p:pic>
    </p:spTree>
    <p:extLst>
      <p:ext uri="{BB962C8B-B14F-4D97-AF65-F5344CB8AC3E}">
        <p14:creationId xmlns:p14="http://schemas.microsoft.com/office/powerpoint/2010/main" val="3381601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Members</a:t>
            </a:r>
            <a:endParaRPr lang="en-US" dirty="0"/>
          </a:p>
        </p:txBody>
      </p:sp>
      <p:sp>
        <p:nvSpPr>
          <p:cNvPr id="3" name="Content Placeholder 2"/>
          <p:cNvSpPr>
            <a:spLocks noGrp="1"/>
          </p:cNvSpPr>
          <p:nvPr>
            <p:ph idx="1"/>
          </p:nvPr>
        </p:nvSpPr>
        <p:spPr/>
        <p:txBody>
          <a:bodyPr/>
          <a:lstStyle/>
          <a:p>
            <a:pPr marL="0" indent="0">
              <a:buNone/>
            </a:pPr>
            <a:r>
              <a:rPr lang="en-US" dirty="0" smtClean="0"/>
              <a:t>1) Screen the proposals –</a:t>
            </a:r>
          </a:p>
          <a:p>
            <a:r>
              <a:rPr lang="en-US" dirty="0" smtClean="0"/>
              <a:t>“Clean things up” &amp; decide what moves forward</a:t>
            </a:r>
          </a:p>
          <a:p>
            <a:pPr marL="0" indent="0">
              <a:buNone/>
            </a:pPr>
            <a:r>
              <a:rPr lang="en-US" dirty="0" smtClean="0"/>
              <a:t>2) Oversight function</a:t>
            </a:r>
          </a:p>
          <a:p>
            <a:pPr>
              <a:buFontTx/>
              <a:buChar char="•"/>
            </a:pPr>
            <a:r>
              <a:rPr lang="en-US" dirty="0" smtClean="0"/>
              <a:t>*Keep tabs on executive branch*</a:t>
            </a:r>
          </a:p>
          <a:p>
            <a:pPr>
              <a:buFontTx/>
              <a:buChar char="•"/>
            </a:pPr>
            <a:r>
              <a:rPr lang="en-US" dirty="0" smtClean="0"/>
              <a:t>Congress sets the rules, Executive Branch needs to follow them</a:t>
            </a:r>
            <a:endParaRPr lang="en-US" dirty="0"/>
          </a:p>
        </p:txBody>
      </p:sp>
    </p:spTree>
    <p:extLst>
      <p:ext uri="{BB962C8B-B14F-4D97-AF65-F5344CB8AC3E}">
        <p14:creationId xmlns:p14="http://schemas.microsoft.com/office/powerpoint/2010/main" val="1830071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 Constituents</a:t>
            </a:r>
            <a:endParaRPr lang="en-US" dirty="0"/>
          </a:p>
        </p:txBody>
      </p:sp>
      <p:sp>
        <p:nvSpPr>
          <p:cNvPr id="3" name="Content Placeholder 2"/>
          <p:cNvSpPr>
            <a:spLocks noGrp="1"/>
          </p:cNvSpPr>
          <p:nvPr>
            <p:ph idx="1"/>
          </p:nvPr>
        </p:nvSpPr>
        <p:spPr/>
        <p:txBody>
          <a:bodyPr/>
          <a:lstStyle/>
          <a:p>
            <a:r>
              <a:rPr lang="en-US" dirty="0" smtClean="0"/>
              <a:t>Trustees (Conscience &amp; Judgment) </a:t>
            </a:r>
          </a:p>
          <a:p>
            <a:r>
              <a:rPr lang="en-US" dirty="0" smtClean="0"/>
              <a:t>Delegates (What do “the folks back home” want me to do)</a:t>
            </a:r>
          </a:p>
          <a:p>
            <a:r>
              <a:rPr lang="en-US" dirty="0" smtClean="0"/>
              <a:t>Partisans (Allegiance to what their party wants)</a:t>
            </a:r>
          </a:p>
          <a:p>
            <a:r>
              <a:rPr lang="en-US" dirty="0" smtClean="0"/>
              <a:t>Politicos (Combo Plan) personal views, country views, pressure at the moment, etc.</a:t>
            </a:r>
          </a:p>
          <a:p>
            <a:r>
              <a:rPr lang="en-US" dirty="0" smtClean="0"/>
              <a:t>Activity: With a partner apply the four options to a law that brings back the draft.</a:t>
            </a:r>
            <a:endParaRPr lang="en-US" dirty="0"/>
          </a:p>
        </p:txBody>
      </p:sp>
    </p:spTree>
    <p:extLst>
      <p:ext uri="{BB962C8B-B14F-4D97-AF65-F5344CB8AC3E}">
        <p14:creationId xmlns:p14="http://schemas.microsoft.com/office/powerpoint/2010/main" val="434233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Servants of Constituents</a:t>
            </a:r>
            <a:endParaRPr lang="en-US" dirty="0"/>
          </a:p>
        </p:txBody>
      </p:sp>
      <p:sp>
        <p:nvSpPr>
          <p:cNvPr id="3" name="Content Placeholder 2"/>
          <p:cNvSpPr>
            <a:spLocks noGrp="1"/>
          </p:cNvSpPr>
          <p:nvPr>
            <p:ph idx="1"/>
          </p:nvPr>
        </p:nvSpPr>
        <p:spPr/>
        <p:txBody>
          <a:bodyPr/>
          <a:lstStyle/>
          <a:p>
            <a:r>
              <a:rPr lang="en-US" dirty="0" smtClean="0"/>
              <a:t>FAVORS FAVORS FAVORS! See page 251</a:t>
            </a:r>
            <a:endParaRPr lang="en-US" dirty="0"/>
          </a:p>
        </p:txBody>
      </p:sp>
      <p:pic>
        <p:nvPicPr>
          <p:cNvPr id="4" name="Picture 3"/>
          <p:cNvPicPr>
            <a:picLocks noChangeAspect="1"/>
          </p:cNvPicPr>
          <p:nvPr/>
        </p:nvPicPr>
        <p:blipFill>
          <a:blip r:embed="rId2"/>
          <a:stretch>
            <a:fillRect/>
          </a:stretch>
        </p:blipFill>
        <p:spPr>
          <a:xfrm>
            <a:off x="195864" y="2515499"/>
            <a:ext cx="4825575" cy="2711211"/>
          </a:xfrm>
          <a:prstGeom prst="rect">
            <a:avLst/>
          </a:prstGeom>
        </p:spPr>
      </p:pic>
      <p:pic>
        <p:nvPicPr>
          <p:cNvPr id="5" name="Picture 4"/>
          <p:cNvPicPr>
            <a:picLocks noChangeAspect="1"/>
          </p:cNvPicPr>
          <p:nvPr/>
        </p:nvPicPr>
        <p:blipFill>
          <a:blip r:embed="rId3"/>
          <a:stretch>
            <a:fillRect/>
          </a:stretch>
        </p:blipFill>
        <p:spPr>
          <a:xfrm>
            <a:off x="5021439" y="2515498"/>
            <a:ext cx="4074224" cy="2711211"/>
          </a:xfrm>
          <a:prstGeom prst="rect">
            <a:avLst/>
          </a:prstGeom>
        </p:spPr>
      </p:pic>
    </p:spTree>
    <p:extLst>
      <p:ext uri="{BB962C8B-B14F-4D97-AF65-F5344CB8AC3E}">
        <p14:creationId xmlns:p14="http://schemas.microsoft.com/office/powerpoint/2010/main" val="715845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Politicians</a:t>
            </a:r>
            <a:endParaRPr lang="en-US" dirty="0"/>
          </a:p>
        </p:txBody>
      </p:sp>
      <p:sp>
        <p:nvSpPr>
          <p:cNvPr id="3" name="Content Placeholder 2"/>
          <p:cNvSpPr>
            <a:spLocks noGrp="1"/>
          </p:cNvSpPr>
          <p:nvPr>
            <p:ph idx="1"/>
          </p:nvPr>
        </p:nvSpPr>
        <p:spPr/>
        <p:txBody>
          <a:bodyPr/>
          <a:lstStyle/>
          <a:p>
            <a:r>
              <a:rPr lang="en-US" dirty="0" smtClean="0"/>
              <a:t>Get reelected from voters in their district</a:t>
            </a:r>
            <a:endParaRPr lang="en-US" dirty="0"/>
          </a:p>
        </p:txBody>
      </p:sp>
      <p:pic>
        <p:nvPicPr>
          <p:cNvPr id="4" name="Picture 3"/>
          <p:cNvPicPr>
            <a:picLocks noChangeAspect="1"/>
          </p:cNvPicPr>
          <p:nvPr/>
        </p:nvPicPr>
        <p:blipFill>
          <a:blip r:embed="rId2"/>
          <a:stretch>
            <a:fillRect/>
          </a:stretch>
        </p:blipFill>
        <p:spPr>
          <a:xfrm>
            <a:off x="2013227" y="2288908"/>
            <a:ext cx="4628305" cy="4543692"/>
          </a:xfrm>
          <a:prstGeom prst="rect">
            <a:avLst/>
          </a:prstGeom>
        </p:spPr>
      </p:pic>
    </p:spTree>
    <p:extLst>
      <p:ext uri="{BB962C8B-B14F-4D97-AF65-F5344CB8AC3E}">
        <p14:creationId xmlns:p14="http://schemas.microsoft.com/office/powerpoint/2010/main" val="2055416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a:t>
            </a:r>
            <a:endParaRPr lang="en-US" dirty="0"/>
          </a:p>
        </p:txBody>
      </p:sp>
      <p:sp>
        <p:nvSpPr>
          <p:cNvPr id="3" name="Content Placeholder 2"/>
          <p:cNvSpPr>
            <a:spLocks noGrp="1"/>
          </p:cNvSpPr>
          <p:nvPr>
            <p:ph idx="1"/>
          </p:nvPr>
        </p:nvSpPr>
        <p:spPr>
          <a:xfrm>
            <a:off x="779463" y="1828800"/>
            <a:ext cx="7583488" cy="4493610"/>
          </a:xfrm>
        </p:spPr>
        <p:txBody>
          <a:bodyPr>
            <a:normAutofit/>
          </a:bodyPr>
          <a:lstStyle/>
          <a:p>
            <a:r>
              <a:rPr lang="en-US" dirty="0" smtClean="0"/>
              <a:t>How much do you think?</a:t>
            </a:r>
          </a:p>
          <a:p>
            <a:r>
              <a:rPr lang="en-US" dirty="0" smtClean="0"/>
              <a:t>$174,000 </a:t>
            </a:r>
          </a:p>
          <a:p>
            <a:r>
              <a:rPr lang="en-US" dirty="0" smtClean="0"/>
              <a:t>(Too much? Too Little?) </a:t>
            </a:r>
          </a:p>
          <a:p>
            <a:r>
              <a:rPr lang="en-US" dirty="0" smtClean="0"/>
              <a:t>Fringe Benefits</a:t>
            </a:r>
          </a:p>
          <a:p>
            <a:r>
              <a:rPr lang="en-US" dirty="0" smtClean="0"/>
              <a:t>Immunity, Tax deduction on 2</a:t>
            </a:r>
            <a:r>
              <a:rPr lang="en-US" baseline="30000" dirty="0" smtClean="0"/>
              <a:t>nd</a:t>
            </a:r>
            <a:r>
              <a:rPr lang="en-US" dirty="0" smtClean="0"/>
              <a:t> house, cheap health and life insurance, free office and staff H: $400,000 S: $700,000, free research at Library of Congress, printing &amp; distribution of materials, Pension up to $150,000 per year</a:t>
            </a:r>
            <a:endParaRPr lang="en-US" dirty="0"/>
          </a:p>
        </p:txBody>
      </p:sp>
      <p:pic>
        <p:nvPicPr>
          <p:cNvPr id="4" name="Picture 3"/>
          <p:cNvPicPr>
            <a:picLocks noChangeAspect="1"/>
          </p:cNvPicPr>
          <p:nvPr/>
        </p:nvPicPr>
        <p:blipFill>
          <a:blip r:embed="rId2"/>
          <a:stretch>
            <a:fillRect/>
          </a:stretch>
        </p:blipFill>
        <p:spPr>
          <a:xfrm>
            <a:off x="4542742" y="1240830"/>
            <a:ext cx="4601258" cy="3085764"/>
          </a:xfrm>
          <a:prstGeom prst="rect">
            <a:avLst/>
          </a:prstGeom>
        </p:spPr>
      </p:pic>
    </p:spTree>
    <p:extLst>
      <p:ext uri="{BB962C8B-B14F-4D97-AF65-F5344CB8AC3E}">
        <p14:creationId xmlns:p14="http://schemas.microsoft.com/office/powerpoint/2010/main" val="34592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0" dur="1000" fill="hold"/>
                                        <p:tgtEl>
                                          <p:spTgt spid="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Privileges</a:t>
            </a:r>
            <a:endParaRPr lang="en-US" dirty="0"/>
          </a:p>
        </p:txBody>
      </p:sp>
      <p:sp>
        <p:nvSpPr>
          <p:cNvPr id="3" name="Content Placeholder 2"/>
          <p:cNvSpPr>
            <a:spLocks noGrp="1"/>
          </p:cNvSpPr>
          <p:nvPr>
            <p:ph idx="1"/>
          </p:nvPr>
        </p:nvSpPr>
        <p:spPr/>
        <p:txBody>
          <a:bodyPr/>
          <a:lstStyle/>
          <a:p>
            <a:r>
              <a:rPr lang="en-US" dirty="0" smtClean="0"/>
              <a:t>“shall, in all cases, except treason, felony, and breach of the peace, be privileged from arrest during their attendance at the session of their respective Houses, and in going to, and returning from, the same…”</a:t>
            </a:r>
          </a:p>
          <a:p>
            <a:r>
              <a:rPr lang="en-US" dirty="0" smtClean="0"/>
              <a:t>“… for any speech or debate in either House, they shall not be questioned in any other place.” Place refers to the courts. </a:t>
            </a:r>
          </a:p>
          <a:p>
            <a:r>
              <a:rPr lang="en-US" dirty="0" smtClean="0"/>
              <a:t>Activity: With a partner Rank the 5 duties. Lawmaking is probably the most important. What is 2</a:t>
            </a:r>
            <a:r>
              <a:rPr lang="en-US" baseline="30000" dirty="0" smtClean="0"/>
              <a:t>nd</a:t>
            </a:r>
            <a:r>
              <a:rPr lang="en-US" dirty="0" smtClean="0"/>
              <a:t> most important to you? Least important? Why?</a:t>
            </a:r>
            <a:endParaRPr lang="en-US" dirty="0"/>
          </a:p>
        </p:txBody>
      </p:sp>
    </p:spTree>
    <p:extLst>
      <p:ext uri="{BB962C8B-B14F-4D97-AF65-F5344CB8AC3E}">
        <p14:creationId xmlns:p14="http://schemas.microsoft.com/office/powerpoint/2010/main" val="812230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95</TotalTime>
  <Words>331</Words>
  <Application>Microsoft Macintosh PowerPoint</Application>
  <PresentationFormat>On-screen Show (4:3)</PresentationFormat>
  <Paragraphs>37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Precedent</vt:lpstr>
      <vt:lpstr>Congressional Duties, Styles, Pay</vt:lpstr>
      <vt:lpstr>5 Duties</vt:lpstr>
      <vt:lpstr>Legislator</vt:lpstr>
      <vt:lpstr>Committee Members</vt:lpstr>
      <vt:lpstr>Represent Constituents</vt:lpstr>
      <vt:lpstr>Servants of Constituents</vt:lpstr>
      <vt:lpstr>Politicians</vt:lpstr>
      <vt:lpstr>Pay!</vt:lpstr>
      <vt:lpstr>Privileges</vt:lpstr>
    </vt:vector>
  </TitlesOfParts>
  <Company>Melrose Area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Congressional Duties, Styles, Pay</dc:title>
  <dc:creator>Jonathan Nietfeld</dc:creator>
  <cp:lastModifiedBy>Jonathan Nietfeld</cp:lastModifiedBy>
  <cp:revision>9</cp:revision>
  <dcterms:created xsi:type="dcterms:W3CDTF">2014-05-19T15:19:38Z</dcterms:created>
  <dcterms:modified xsi:type="dcterms:W3CDTF">2014-05-19T16:54:57Z</dcterms:modified>
</cp:coreProperties>
</file>