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2" d="100"/>
          <a:sy n="102" d="100"/>
        </p:scale>
        <p:origin x="-96" y="-1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037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754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469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869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416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64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77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904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906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646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D225F-496F-0B48-ADC8-97317A4271E5}" type="datetimeFigureOut">
              <a:rPr lang="en-US" smtClean="0"/>
              <a:pPr/>
              <a:t>10/31/12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6110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D225F-496F-0B48-ADC8-97317A4271E5}" type="datetimeFigureOut">
              <a:rPr lang="en-US" smtClean="0"/>
              <a:pPr/>
              <a:t>10/31/12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1DC10-9A78-C542-A583-2C9FA48707B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275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4052"/>
            <a:ext cx="7772400" cy="1470025"/>
          </a:xfrm>
        </p:spPr>
        <p:txBody>
          <a:bodyPr/>
          <a:lstStyle/>
          <a:p>
            <a:r>
              <a:rPr lang="en-US" dirty="0" smtClean="0"/>
              <a:t>The Middle Passage</a:t>
            </a:r>
            <a:endParaRPr lang="en-US" dirty="0"/>
          </a:p>
        </p:txBody>
      </p:sp>
      <p:pic>
        <p:nvPicPr>
          <p:cNvPr id="6" name="Picture 5"/>
          <p:cNvPicPr>
            <a:picLocks noChangeAspect="1"/>
          </p:cNvPicPr>
          <p:nvPr/>
        </p:nvPicPr>
        <p:blipFill>
          <a:blip r:embed="rId2"/>
          <a:stretch>
            <a:fillRect/>
          </a:stretch>
        </p:blipFill>
        <p:spPr>
          <a:xfrm>
            <a:off x="2478762" y="2404936"/>
            <a:ext cx="4377269" cy="3589361"/>
          </a:xfrm>
          <a:prstGeom prst="rect">
            <a:avLst/>
          </a:prstGeom>
        </p:spPr>
      </p:pic>
      <p:sp>
        <p:nvSpPr>
          <p:cNvPr id="7" name="TextBox 6"/>
          <p:cNvSpPr txBox="1"/>
          <p:nvPr/>
        </p:nvSpPr>
        <p:spPr>
          <a:xfrm>
            <a:off x="2295581" y="6002624"/>
            <a:ext cx="4560450" cy="369332"/>
          </a:xfrm>
          <a:prstGeom prst="rect">
            <a:avLst/>
          </a:prstGeom>
          <a:noFill/>
        </p:spPr>
        <p:txBody>
          <a:bodyPr wrap="none" rtlCol="0">
            <a:spAutoFit/>
          </a:bodyPr>
          <a:lstStyle/>
          <a:p>
            <a:r>
              <a:rPr lang="en-US" dirty="0" smtClean="0"/>
              <a:t>The most infamous route of the Triangle Trade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534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1000" y="1679412"/>
            <a:ext cx="2794000" cy="4025900"/>
          </a:xfrm>
          <a:prstGeom prst="rect">
            <a:avLst/>
          </a:prstGeom>
        </p:spPr>
      </p:pic>
      <p:pic>
        <p:nvPicPr>
          <p:cNvPr id="7" name="Picture 6"/>
          <p:cNvPicPr>
            <a:picLocks noChangeAspect="1"/>
          </p:cNvPicPr>
          <p:nvPr/>
        </p:nvPicPr>
        <p:blipFill>
          <a:blip r:embed="rId3"/>
          <a:stretch>
            <a:fillRect/>
          </a:stretch>
        </p:blipFill>
        <p:spPr>
          <a:xfrm>
            <a:off x="3451438" y="1353156"/>
            <a:ext cx="4813300" cy="1689100"/>
          </a:xfrm>
          <a:prstGeom prst="rect">
            <a:avLst/>
          </a:prstGeom>
        </p:spPr>
      </p:pic>
      <p:pic>
        <p:nvPicPr>
          <p:cNvPr id="8" name="Picture 7"/>
          <p:cNvPicPr>
            <a:picLocks noChangeAspect="1"/>
          </p:cNvPicPr>
          <p:nvPr/>
        </p:nvPicPr>
        <p:blipFill>
          <a:blip r:embed="rId4"/>
          <a:stretch>
            <a:fillRect/>
          </a:stretch>
        </p:blipFill>
        <p:spPr>
          <a:xfrm>
            <a:off x="4389324" y="3337072"/>
            <a:ext cx="3175000" cy="2755900"/>
          </a:xfrm>
          <a:prstGeom prst="rect">
            <a:avLst/>
          </a:prstGeom>
        </p:spPr>
      </p:pic>
      <p:sp>
        <p:nvSpPr>
          <p:cNvPr id="9" name="TextBox 8"/>
          <p:cNvSpPr txBox="1"/>
          <p:nvPr/>
        </p:nvSpPr>
        <p:spPr>
          <a:xfrm>
            <a:off x="2983944" y="471996"/>
            <a:ext cx="3525199" cy="369332"/>
          </a:xfrm>
          <a:prstGeom prst="rect">
            <a:avLst/>
          </a:prstGeom>
          <a:noFill/>
        </p:spPr>
        <p:txBody>
          <a:bodyPr wrap="none" rtlCol="0">
            <a:spAutoFit/>
          </a:bodyPr>
          <a:lstStyle/>
          <a:p>
            <a:r>
              <a:rPr lang="en-US" b="1" dirty="0" smtClean="0"/>
              <a:t>Seating Arrangements on the ships</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7329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62661" y="1170232"/>
            <a:ext cx="3386499" cy="2189936"/>
          </a:xfrm>
          <a:prstGeom prst="rect">
            <a:avLst/>
          </a:prstGeom>
        </p:spPr>
      </p:pic>
      <p:pic>
        <p:nvPicPr>
          <p:cNvPr id="7" name="Picture 6"/>
          <p:cNvPicPr>
            <a:picLocks noChangeAspect="1"/>
          </p:cNvPicPr>
          <p:nvPr/>
        </p:nvPicPr>
        <p:blipFill>
          <a:blip r:embed="rId3"/>
          <a:stretch>
            <a:fillRect/>
          </a:stretch>
        </p:blipFill>
        <p:spPr>
          <a:xfrm>
            <a:off x="5394396" y="4457700"/>
            <a:ext cx="2895600" cy="2070100"/>
          </a:xfrm>
          <a:prstGeom prst="rect">
            <a:avLst/>
          </a:prstGeom>
        </p:spPr>
      </p:pic>
      <p:pic>
        <p:nvPicPr>
          <p:cNvPr id="8" name="Picture 7"/>
          <p:cNvPicPr>
            <a:picLocks noChangeAspect="1"/>
          </p:cNvPicPr>
          <p:nvPr/>
        </p:nvPicPr>
        <p:blipFill>
          <a:blip r:embed="rId4"/>
          <a:stretch>
            <a:fillRect/>
          </a:stretch>
        </p:blipFill>
        <p:spPr>
          <a:xfrm>
            <a:off x="5134098" y="1170232"/>
            <a:ext cx="3302000" cy="2463800"/>
          </a:xfrm>
          <a:prstGeom prst="rect">
            <a:avLst/>
          </a:prstGeom>
        </p:spPr>
      </p:pic>
      <p:sp>
        <p:nvSpPr>
          <p:cNvPr id="9" name="TextBox 8"/>
          <p:cNvSpPr txBox="1"/>
          <p:nvPr/>
        </p:nvSpPr>
        <p:spPr>
          <a:xfrm>
            <a:off x="876610" y="3622794"/>
            <a:ext cx="4060126" cy="3139321"/>
          </a:xfrm>
          <a:prstGeom prst="rect">
            <a:avLst/>
          </a:prstGeom>
          <a:noFill/>
        </p:spPr>
        <p:txBody>
          <a:bodyPr wrap="none" rtlCol="0">
            <a:spAutoFit/>
          </a:bodyPr>
          <a:lstStyle/>
          <a:p>
            <a:r>
              <a:rPr lang="en-US" dirty="0" smtClean="0"/>
              <a:t>This is how they had to be position to fit</a:t>
            </a:r>
          </a:p>
          <a:p>
            <a:r>
              <a:rPr lang="en-US" dirty="0" smtClean="0"/>
              <a:t>the large amount of African Americans</a:t>
            </a:r>
          </a:p>
          <a:p>
            <a:r>
              <a:rPr lang="en-US" dirty="0" smtClean="0"/>
              <a:t>forced as slaves on the ships.</a:t>
            </a:r>
          </a:p>
          <a:p>
            <a:endParaRPr lang="en-US" dirty="0"/>
          </a:p>
          <a:p>
            <a:r>
              <a:rPr lang="en-US" dirty="0" smtClean="0"/>
              <a:t>3,700 mile voyage to The Americas.</a:t>
            </a:r>
          </a:p>
          <a:p>
            <a:r>
              <a:rPr lang="en-US" dirty="0"/>
              <a:t/>
            </a:r>
            <a:br>
              <a:rPr lang="en-US" dirty="0"/>
            </a:br>
            <a:r>
              <a:rPr lang="en-US" dirty="0" smtClean="0"/>
              <a:t>454 Slaves</a:t>
            </a:r>
          </a:p>
          <a:p>
            <a:r>
              <a:rPr lang="en-US" dirty="0"/>
              <a:t>	</a:t>
            </a:r>
            <a:r>
              <a:rPr lang="en-US" dirty="0" smtClean="0"/>
              <a:t>6ft by 1 ft 4in for each man</a:t>
            </a:r>
          </a:p>
          <a:p>
            <a:r>
              <a:rPr lang="en-US" dirty="0"/>
              <a:t>	</a:t>
            </a:r>
            <a:r>
              <a:rPr lang="en-US" dirty="0" smtClean="0"/>
              <a:t>5ft 10in by 1 ft 4in for each woman</a:t>
            </a:r>
          </a:p>
          <a:p>
            <a:r>
              <a:rPr lang="en-US" dirty="0"/>
              <a:t>	</a:t>
            </a:r>
            <a:r>
              <a:rPr lang="en-US" dirty="0" smtClean="0"/>
              <a:t>5ft by 1ft 2in for each boy</a:t>
            </a:r>
          </a:p>
          <a:p>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9595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 on Slave Ships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 If there was good weather, slaves were brought up on deck in the morning.</a:t>
            </a:r>
          </a:p>
          <a:p>
            <a:pPr marL="0" indent="0">
              <a:buNone/>
            </a:pPr>
            <a:r>
              <a:rPr lang="en-US" dirty="0"/>
              <a:t>	</a:t>
            </a:r>
            <a:r>
              <a:rPr lang="en-US" dirty="0" smtClean="0"/>
              <a:t>1. Women/children would roam around deck.</a:t>
            </a:r>
          </a:p>
          <a:p>
            <a:pPr marL="0" indent="0">
              <a:buNone/>
            </a:pPr>
            <a:r>
              <a:rPr lang="en-US" dirty="0"/>
              <a:t>	</a:t>
            </a:r>
            <a:r>
              <a:rPr lang="en-US" dirty="0" smtClean="0"/>
              <a:t>2. Men had to keep in shape before reaching main destination.</a:t>
            </a:r>
          </a:p>
          <a:p>
            <a:pPr marL="0" indent="0">
              <a:buNone/>
            </a:pPr>
            <a:r>
              <a:rPr lang="en-US" dirty="0" smtClean="0"/>
              <a:t>B. 9am morning meal with half pint of water in a small pan.</a:t>
            </a:r>
          </a:p>
          <a:p>
            <a:pPr marL="0" indent="0">
              <a:buNone/>
            </a:pPr>
            <a:r>
              <a:rPr lang="en-US" dirty="0"/>
              <a:t>	</a:t>
            </a:r>
            <a:r>
              <a:rPr lang="en-US" dirty="0" smtClean="0"/>
              <a:t>1. All different meals for areas on the ship (examples- boiled rice 	and cornmeal, stewed yams, and starchy manioc and banana like 	fruits. Sometimes meat was given).</a:t>
            </a:r>
          </a:p>
          <a:p>
            <a:pPr marL="0" indent="0">
              <a:buNone/>
            </a:pPr>
            <a:r>
              <a:rPr lang="en-US" dirty="0" smtClean="0"/>
              <a:t>C. Late afternoon, second and ONLY other meal of the day.</a:t>
            </a:r>
          </a:p>
          <a:p>
            <a:pPr marL="0" indent="0">
              <a:buNone/>
            </a:pPr>
            <a:r>
              <a:rPr lang="en-US" dirty="0"/>
              <a:t>	</a:t>
            </a:r>
            <a:r>
              <a:rPr lang="en-US" dirty="0" smtClean="0"/>
              <a:t>1. Sometimes same as first meal.</a:t>
            </a:r>
          </a:p>
          <a:p>
            <a:pPr marL="0" indent="0">
              <a:buNone/>
            </a:pPr>
            <a:r>
              <a:rPr lang="en-US" dirty="0"/>
              <a:t>	</a:t>
            </a:r>
            <a:r>
              <a:rPr lang="en-US" dirty="0" smtClean="0"/>
              <a:t>2. Most time horse beans (large beans used to feed horses)</a:t>
            </a:r>
          </a:p>
          <a:p>
            <a:pPr marL="0" indent="0">
              <a:buNone/>
            </a:pPr>
            <a:r>
              <a:rPr lang="en-US" dirty="0"/>
              <a:t>	</a:t>
            </a:r>
            <a:r>
              <a:rPr lang="en-US" dirty="0" smtClean="0"/>
              <a:t>	a. Why? ----&gt; Cheap</a:t>
            </a:r>
          </a:p>
          <a:p>
            <a:pPr marL="0" indent="0">
              <a:buNone/>
            </a:pPr>
            <a:r>
              <a:rPr lang="en-US" dirty="0"/>
              <a:t>	</a:t>
            </a:r>
            <a:r>
              <a:rPr lang="en-US" dirty="0" smtClean="0"/>
              <a:t>	b. Would pour red pepper on the mix of steamed horse beans 		in either oil, flour, or water (Called it “Slobber sauce”).</a:t>
            </a:r>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1353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dirty="0" smtClean="0"/>
              <a:t>D. Must keep fit</a:t>
            </a:r>
          </a:p>
          <a:p>
            <a:pPr marL="0" indent="0">
              <a:buNone/>
            </a:pPr>
            <a:r>
              <a:rPr lang="en-US" dirty="0"/>
              <a:t>	</a:t>
            </a:r>
            <a:r>
              <a:rPr lang="en-US" dirty="0" smtClean="0"/>
              <a:t>	1. Why?---&gt; Be sold at the highest price.</a:t>
            </a:r>
          </a:p>
          <a:p>
            <a:pPr marL="0" indent="0">
              <a:buNone/>
            </a:pPr>
            <a:r>
              <a:rPr lang="en-US" dirty="0"/>
              <a:t>	</a:t>
            </a:r>
            <a:r>
              <a:rPr lang="en-US" dirty="0" smtClean="0"/>
              <a:t>	2. Had to “dance” on deck</a:t>
            </a:r>
          </a:p>
          <a:p>
            <a:pPr marL="0" indent="0">
              <a:buNone/>
            </a:pPr>
            <a:r>
              <a:rPr lang="en-US" dirty="0" smtClean="0"/>
              <a:t>			a. Shackled together and forced to jump 				up and down until they had raw/bloody 				ankles. (Used whips if “needed”).</a:t>
            </a:r>
          </a:p>
          <a:p>
            <a:pPr marL="0" indent="0">
              <a:buNone/>
            </a:pPr>
            <a:r>
              <a:rPr lang="en-US" dirty="0" smtClean="0"/>
              <a:t>		3. Women and children could dance to the 			</a:t>
            </a:r>
            <a:r>
              <a:rPr lang="en-US" smtClean="0"/>
              <a:t>	rhythm.</a:t>
            </a:r>
            <a:endParaRPr lang="en-US" dirty="0" smtClean="0"/>
          </a:p>
          <a:p>
            <a:pPr marL="0" indent="0">
              <a:buNone/>
            </a:pPr>
            <a:r>
              <a:rPr lang="en-US" dirty="0" smtClean="0"/>
              <a:t>	E. At sunset, slaves were placed back below the 	deck to rest in misery and filth.</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5807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6842" y="730472"/>
            <a:ext cx="3388387" cy="2876932"/>
          </a:xfrm>
          <a:prstGeom prst="rect">
            <a:avLst/>
          </a:prstGeom>
        </p:spPr>
      </p:pic>
      <p:pic>
        <p:nvPicPr>
          <p:cNvPr id="6" name="Picture 5"/>
          <p:cNvPicPr>
            <a:picLocks noChangeAspect="1"/>
          </p:cNvPicPr>
          <p:nvPr/>
        </p:nvPicPr>
        <p:blipFill>
          <a:blip r:embed="rId3"/>
          <a:stretch>
            <a:fillRect/>
          </a:stretch>
        </p:blipFill>
        <p:spPr>
          <a:xfrm>
            <a:off x="836842" y="3837393"/>
            <a:ext cx="5219700" cy="2667000"/>
          </a:xfrm>
          <a:prstGeom prst="rect">
            <a:avLst/>
          </a:prstGeom>
        </p:spPr>
      </p:pic>
      <p:pic>
        <p:nvPicPr>
          <p:cNvPr id="7" name="Picture 6"/>
          <p:cNvPicPr>
            <a:picLocks noChangeAspect="1"/>
          </p:cNvPicPr>
          <p:nvPr/>
        </p:nvPicPr>
        <p:blipFill>
          <a:blip r:embed="rId4"/>
          <a:stretch>
            <a:fillRect/>
          </a:stretch>
        </p:blipFill>
        <p:spPr>
          <a:xfrm>
            <a:off x="4965272" y="730472"/>
            <a:ext cx="3455899" cy="2591924"/>
          </a:xfrm>
          <a:prstGeom prst="rect">
            <a:avLst/>
          </a:prstGeom>
        </p:spPr>
      </p:pic>
      <p:sp>
        <p:nvSpPr>
          <p:cNvPr id="8" name="TextBox 7"/>
          <p:cNvSpPr txBox="1"/>
          <p:nvPr/>
        </p:nvSpPr>
        <p:spPr>
          <a:xfrm>
            <a:off x="6786015" y="4258622"/>
            <a:ext cx="1990524" cy="1754327"/>
          </a:xfrm>
          <a:prstGeom prst="rect">
            <a:avLst/>
          </a:prstGeom>
          <a:noFill/>
        </p:spPr>
        <p:txBody>
          <a:bodyPr wrap="none" rtlCol="0">
            <a:spAutoFit/>
          </a:bodyPr>
          <a:lstStyle/>
          <a:p>
            <a:r>
              <a:rPr lang="en-US" dirty="0" smtClean="0"/>
              <a:t>Some Slaves</a:t>
            </a:r>
          </a:p>
          <a:p>
            <a:r>
              <a:rPr lang="en-US" dirty="0" smtClean="0"/>
              <a:t>revolted by:</a:t>
            </a:r>
          </a:p>
          <a:p>
            <a:endParaRPr lang="en-US" dirty="0" smtClean="0"/>
          </a:p>
          <a:p>
            <a:r>
              <a:rPr lang="en-US" dirty="0" smtClean="0"/>
              <a:t>Escaping</a:t>
            </a:r>
          </a:p>
          <a:p>
            <a:r>
              <a:rPr lang="en-US" dirty="0" smtClean="0"/>
              <a:t>Jumping overboard</a:t>
            </a:r>
          </a:p>
          <a:p>
            <a:r>
              <a:rPr lang="en-US" dirty="0" smtClean="0"/>
              <a:t>Refusing to eat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319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Decks</a:t>
            </a:r>
            <a:endParaRPr lang="en-US" dirty="0"/>
          </a:p>
        </p:txBody>
      </p:sp>
      <p:sp>
        <p:nvSpPr>
          <p:cNvPr id="3" name="Content Placeholder 2"/>
          <p:cNvSpPr>
            <a:spLocks noGrp="1"/>
          </p:cNvSpPr>
          <p:nvPr>
            <p:ph idx="1"/>
          </p:nvPr>
        </p:nvSpPr>
        <p:spPr/>
        <p:txBody>
          <a:bodyPr/>
          <a:lstStyle/>
          <a:p>
            <a:pPr marL="0" indent="0">
              <a:buNone/>
            </a:pPr>
            <a:r>
              <a:rPr lang="en-US" dirty="0" smtClean="0"/>
              <a:t>1.During bad storms, slaves stayed below all day and night.</a:t>
            </a:r>
          </a:p>
          <a:p>
            <a:pPr marL="0" indent="0">
              <a:buNone/>
            </a:pPr>
            <a:r>
              <a:rPr lang="en-US" dirty="0" smtClean="0"/>
              <a:t>2. Not just slaves, but living and dead… </a:t>
            </a:r>
          </a:p>
          <a:p>
            <a:pPr marL="0" indent="0">
              <a:buNone/>
            </a:pPr>
            <a:r>
              <a:rPr lang="en-US" dirty="0" smtClean="0"/>
              <a:t>3. Blood, vomit, urine and human waste below the decks.</a:t>
            </a:r>
          </a:p>
          <a:p>
            <a:pPr marL="0" indent="0">
              <a:buNone/>
            </a:pPr>
            <a:r>
              <a:rPr lang="en-US" dirty="0" smtClean="0"/>
              <a:t>4. Sometimes not fed during bad weather.</a:t>
            </a:r>
          </a:p>
          <a:p>
            <a:pPr marL="0" indent="0">
              <a:buNone/>
            </a:pPr>
            <a:r>
              <a:rPr lang="en-US" dirty="0" smtClean="0"/>
              <a:t>5. Slave women beaten and abused.</a:t>
            </a:r>
          </a:p>
          <a:p>
            <a:pPr marL="0" indent="0">
              <a:buNone/>
            </a:pPr>
            <a:r>
              <a:rPr lang="en-US" dirty="0" smtClean="0"/>
              <a:t>6. Rarely clean (Look back at number 3).</a:t>
            </a:r>
          </a:p>
          <a:p>
            <a:pPr marL="0" indent="0">
              <a:buNone/>
            </a:pP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8139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Getting to The Americas</a:t>
            </a:r>
            <a:endParaRPr lang="en-US" dirty="0"/>
          </a:p>
        </p:txBody>
      </p:sp>
      <p:sp>
        <p:nvSpPr>
          <p:cNvPr id="3" name="Content Placeholder 2"/>
          <p:cNvSpPr>
            <a:spLocks noGrp="1"/>
          </p:cNvSpPr>
          <p:nvPr>
            <p:ph idx="1"/>
          </p:nvPr>
        </p:nvSpPr>
        <p:spPr>
          <a:xfrm>
            <a:off x="370874" y="1600200"/>
            <a:ext cx="8315926" cy="4839184"/>
          </a:xfrm>
        </p:spPr>
        <p:txBody>
          <a:bodyPr>
            <a:normAutofit fontScale="92500" lnSpcReduction="10000"/>
          </a:bodyPr>
          <a:lstStyle/>
          <a:p>
            <a:pPr marL="514350" indent="-514350">
              <a:buAutoNum type="arabicPeriod"/>
            </a:pPr>
            <a:r>
              <a:rPr lang="en-US" dirty="0" smtClean="0"/>
              <a:t>Fed better days before arrival to The New World.</a:t>
            </a:r>
          </a:p>
          <a:p>
            <a:pPr marL="514350" indent="-514350">
              <a:buAutoNum type="arabicPeriod"/>
            </a:pPr>
            <a:r>
              <a:rPr lang="en-US" dirty="0" smtClean="0"/>
              <a:t>Before being sold, slaves were oiled to make skin shiny, hide imperfections (scars from whips) and have scars filled in with hot tar (would improve the appearances of the slaves and help get better prices for the slave traders).</a:t>
            </a:r>
          </a:p>
          <a:p>
            <a:pPr marL="514350" indent="-514350">
              <a:buAutoNum type="arabicPeriod"/>
            </a:pPr>
            <a:r>
              <a:rPr lang="en-US" dirty="0" smtClean="0"/>
              <a:t>Couldn’t dock due to fear of diseases and horrible smell.</a:t>
            </a:r>
          </a:p>
          <a:p>
            <a:pPr marL="914400" lvl="1" indent="-514350">
              <a:buAutoNum type="alphaLcPeriod"/>
            </a:pPr>
            <a:r>
              <a:rPr lang="en-US" dirty="0" smtClean="0"/>
              <a:t>Anchored ships miles away and slaves were put onto small boats.</a:t>
            </a:r>
          </a:p>
          <a:p>
            <a:pPr marL="914400" lvl="1" indent="-514350">
              <a:buAutoNum type="alphaLcPeriod"/>
            </a:pPr>
            <a:r>
              <a:rPr lang="en-US" dirty="0" smtClean="0"/>
              <a:t>Sold at an auction and served their owners.</a:t>
            </a:r>
          </a:p>
          <a:p>
            <a:pPr marL="400050" lvl="1" indent="0">
              <a:buNone/>
            </a:pPr>
            <a:endParaRPr lang="en-US" dirty="0" smtClean="0"/>
          </a:p>
          <a:p>
            <a:pPr marL="914400" lvl="1" indent="-514350">
              <a:buAutoNum type="alphaLcPeriod"/>
            </a:pPr>
            <a:endParaRPr lang="en-US" dirty="0"/>
          </a:p>
          <a:p>
            <a:pPr marL="914400" lvl="1" indent="-514350">
              <a:buAutoNum type="alphaLcPeriod"/>
            </a:pPr>
            <a:endParaRPr lang="en-US" dirty="0" smtClean="0"/>
          </a:p>
          <a:p>
            <a:pPr marL="914400" lvl="1" indent="-514350">
              <a:buAutoNum type="alphaLcPeriod"/>
            </a:pPr>
            <a:endParaRPr lang="en-US" dirty="0" smtClean="0"/>
          </a:p>
          <a:p>
            <a:pPr marL="400050" lvl="1" indent="0">
              <a:buNone/>
            </a:pPr>
            <a:endParaRPr lang="en-US" dirty="0" smtClean="0"/>
          </a:p>
          <a:p>
            <a:pPr marL="914400" lvl="1" indent="-514350">
              <a:buAutoNum type="alphaLcPeriod"/>
            </a:pPr>
            <a:endParaRPr lang="en-US" dirty="0"/>
          </a:p>
          <a:p>
            <a:pPr marL="914400" lvl="1" indent="-514350">
              <a:buAutoNum type="alphaLcPeriod"/>
            </a:pP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1688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dirty="0" smtClean="0"/>
              <a:t>Effects of The Middle Passage</a:t>
            </a:r>
          </a:p>
          <a:p>
            <a:pPr marL="514350" indent="-514350">
              <a:buAutoNum type="arabicPeriod"/>
            </a:pPr>
            <a:r>
              <a:rPr lang="en-US" dirty="0" smtClean="0"/>
              <a:t>Remains today as the paramount example of human mistreatment and suffering.</a:t>
            </a:r>
            <a:endParaRPr lang="en-US" dirty="0"/>
          </a:p>
          <a:p>
            <a:pPr marL="514350" indent="-514350">
              <a:buAutoNum type="arabicPeriod"/>
            </a:pPr>
            <a:r>
              <a:rPr lang="en-US" dirty="0" smtClean="0"/>
              <a:t>Africans were: Captured…Branded…Locked in 					   chains….and Humiliated…				</a:t>
            </a:r>
            <a:r>
              <a:rPr lang="en-US" b="1" dirty="0" smtClean="0"/>
              <a:t>Everything stripped away by slavery…</a:t>
            </a:r>
          </a:p>
          <a:p>
            <a:pPr marL="514350" indent="-514350">
              <a:buAutoNum type="arabicPeriod"/>
            </a:pPr>
            <a:r>
              <a:rPr lang="en-US" dirty="0" smtClean="0"/>
              <a:t>Shows horror of slavery that occurred during The Middle Passage.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1099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TotalTime>
  <Words>605</Words>
  <Application>Microsoft Macintosh PowerPoint</Application>
  <PresentationFormat>On-screen Show (4:3)</PresentationFormat>
  <Paragraphs>57</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The Middle Passage</vt:lpstr>
      <vt:lpstr>Slide 2</vt:lpstr>
      <vt:lpstr>Slide 3</vt:lpstr>
      <vt:lpstr>Daily Routine on Slave Ships</vt:lpstr>
      <vt:lpstr>Slide 5</vt:lpstr>
      <vt:lpstr>Slide 6</vt:lpstr>
      <vt:lpstr>Between Decks</vt:lpstr>
      <vt:lpstr>Before Getting to The Americas</vt:lpstr>
      <vt:lpstr>Slide 9</vt:lpstr>
    </vt:vector>
  </TitlesOfParts>
  <Company>St. Cloud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Passage</dc:title>
  <dc:creator>Learning Resources</dc:creator>
  <cp:lastModifiedBy>ISD 740</cp:lastModifiedBy>
  <cp:revision>6</cp:revision>
  <dcterms:created xsi:type="dcterms:W3CDTF">2012-10-31T13:33:52Z</dcterms:created>
  <dcterms:modified xsi:type="dcterms:W3CDTF">2012-10-31T13:34:12Z</dcterms:modified>
</cp:coreProperties>
</file>